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7"/>
  </p:notesMasterIdLst>
  <p:handoutMasterIdLst>
    <p:handoutMasterId r:id="rId8"/>
  </p:handoutMasterIdLst>
  <p:sldIdLst>
    <p:sldId id="289" r:id="rId5"/>
    <p:sldId id="290" r:id="rId6"/>
  </p:sldIdLst>
  <p:sldSz cx="6858000" cy="9906000" type="A4"/>
  <p:notesSz cx="6797675" cy="9926638"/>
  <p:defaultTextStyle>
    <a:defPPr>
      <a:defRPr lang="en-US"/>
    </a:defPPr>
    <a:lvl1pPr algn="l" defTabSz="53637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536372" algn="l" defTabSz="53637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1072743" algn="l" defTabSz="53637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609115" algn="l" defTabSz="53637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2145487" algn="l" defTabSz="53637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681859" algn="l" defTabSz="1072743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3218230" algn="l" defTabSz="1072743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754602" algn="l" defTabSz="1072743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4290974" algn="l" defTabSz="1072743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6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D301"/>
    <a:srgbClr val="E93782"/>
    <a:srgbClr val="00577B"/>
    <a:srgbClr val="E94282"/>
    <a:srgbClr val="DFE37B"/>
    <a:srgbClr val="DDE274"/>
    <a:srgbClr val="1385B7"/>
    <a:srgbClr val="B9C400"/>
    <a:srgbClr val="E94683"/>
    <a:srgbClr val="CBD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8" autoAdjust="0"/>
    <p:restoredTop sz="96370" autoAdjust="0"/>
  </p:normalViewPr>
  <p:slideViewPr>
    <p:cSldViewPr snapToGrid="0" snapToObjects="1">
      <p:cViewPr>
        <p:scale>
          <a:sx n="214" d="100"/>
          <a:sy n="214" d="100"/>
        </p:scale>
        <p:origin x="-438" y="156"/>
      </p:cViewPr>
      <p:guideLst>
        <p:guide orient="horz" pos="761"/>
        <p:guide pos="2160"/>
      </p:guideLst>
    </p:cSldViewPr>
  </p:slideViewPr>
  <p:outlineViewPr>
    <p:cViewPr>
      <p:scale>
        <a:sx n="33" d="100"/>
        <a:sy n="33" d="100"/>
      </p:scale>
      <p:origin x="0" y="-930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65" d="100"/>
          <a:sy n="65" d="100"/>
        </p:scale>
        <p:origin x="3082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65A64F-0789-4060-A6D8-B7B859EEB4BF}" type="datetime2">
              <a:rPr lang="fr-FR" altLang="fr-FR" smtClean="0"/>
              <a:t>mercredi 11 décembre 2019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A1C88E-4020-490D-A484-60CA3808D39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8654337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4C09CD-7FE0-49A5-825F-687D2D5EE4D6}" type="datetime2">
              <a:rPr lang="fr-FR" altLang="fr-FR" smtClean="0"/>
              <a:t>mercredi 11 décembre 2019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8D8C07-4EC2-4E4A-85AB-FF7BC84CE5D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159859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536372" rtl="0" eaLnBrk="0" fontAlgn="base" hangingPunct="0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536372" algn="l" defTabSz="536372" rtl="0" eaLnBrk="0" fontAlgn="base" hangingPunct="0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1072743" algn="l" defTabSz="536372" rtl="0" eaLnBrk="0" fontAlgn="base" hangingPunct="0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609115" algn="l" defTabSz="536372" rtl="0" eaLnBrk="0" fontAlgn="base" hangingPunct="0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2145487" algn="l" defTabSz="536372" rtl="0" eaLnBrk="0" fontAlgn="base" hangingPunct="0">
      <a:spcBef>
        <a:spcPct val="30000"/>
      </a:spcBef>
      <a:spcAft>
        <a:spcPct val="0"/>
      </a:spcAft>
      <a:defRPr sz="1408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681859" algn="l" defTabSz="536372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6pPr>
    <a:lvl7pPr marL="3218230" algn="l" defTabSz="536372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7pPr>
    <a:lvl8pPr marL="3754602" algn="l" defTabSz="536372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8pPr>
    <a:lvl9pPr marL="4290974" algn="l" defTabSz="536372" rtl="0" eaLnBrk="1" latinLnBrk="0" hangingPunct="1">
      <a:defRPr sz="14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3144441" y="679847"/>
            <a:ext cx="3441014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noProof="0" dirty="0"/>
              <a:t>Titre de la slide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 bwMode="auto">
          <a:xfrm>
            <a:off x="336950" y="3348681"/>
            <a:ext cx="6172199" cy="530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dirty="0"/>
              <a:t>Titre du paragraphe</a:t>
            </a:r>
          </a:p>
          <a:p>
            <a:pPr lvl="1"/>
            <a:r>
              <a:rPr lang="fr-FR" altLang="fr-FR" noProof="0" dirty="0"/>
              <a:t>Sous-titre du paragraphe</a:t>
            </a:r>
          </a:p>
          <a:p>
            <a:pPr lvl="2"/>
            <a:r>
              <a:rPr lang="fr-FR" altLang="fr-FR" noProof="0" dirty="0"/>
              <a:t>Texte courant du paragraphe</a:t>
            </a:r>
          </a:p>
          <a:p>
            <a:pPr lvl="3"/>
            <a:r>
              <a:rPr lang="fr-FR" altLang="fr-FR" noProof="0" dirty="0"/>
              <a:t>Liste dans le paragraphe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4205" y="9377951"/>
            <a:ext cx="300038" cy="528931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197657B-8F99-43FF-9C46-7675354BEEB6}" type="slidenum">
              <a:rPr lang="en-US" altLang="fr-FR" smtClean="0"/>
              <a:pPr/>
              <a:t>‹N°›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141459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+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/>
          </p:nvPr>
        </p:nvSpPr>
        <p:spPr bwMode="auto">
          <a:xfrm>
            <a:off x="3144441" y="679847"/>
            <a:ext cx="3441014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noProof="0" dirty="0"/>
              <a:t>Titre de la slide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 bwMode="auto">
          <a:xfrm>
            <a:off x="336950" y="3348681"/>
            <a:ext cx="6172199" cy="530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dirty="0"/>
              <a:t>Titre du paragraphe</a:t>
            </a:r>
          </a:p>
          <a:p>
            <a:pPr lvl="1"/>
            <a:r>
              <a:rPr lang="fr-FR" altLang="fr-FR" noProof="0" dirty="0"/>
              <a:t>Sous-titre du paragraphe</a:t>
            </a:r>
          </a:p>
          <a:p>
            <a:pPr lvl="2"/>
            <a:r>
              <a:rPr lang="fr-FR" altLang="fr-FR" noProof="0" dirty="0"/>
              <a:t>Texte courant du paragraphe</a:t>
            </a:r>
          </a:p>
          <a:p>
            <a:pPr lvl="3"/>
            <a:r>
              <a:rPr lang="fr-FR" altLang="fr-FR" noProof="0" dirty="0"/>
              <a:t>Liste dans le paragraphe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74205" y="9377951"/>
            <a:ext cx="300038" cy="528931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197657B-8F99-43FF-9C46-7675354BEEB6}" type="slidenum">
              <a:rPr lang="en-US" altLang="fr-FR" smtClean="0"/>
              <a:pPr/>
              <a:t>‹N°›</a:t>
            </a:fld>
            <a:endParaRPr lang="en-US" altLang="fr-FR" dirty="0"/>
          </a:p>
        </p:txBody>
      </p:sp>
    </p:spTree>
    <p:extLst>
      <p:ext uri="{BB962C8B-B14F-4D97-AF65-F5344CB8AC3E}">
        <p14:creationId xmlns:p14="http://schemas.microsoft.com/office/powerpoint/2010/main" val="355615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144441" y="679847"/>
            <a:ext cx="3441014" cy="295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noProof="0" dirty="0"/>
              <a:t>Titre de la slide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6950" y="3348681"/>
            <a:ext cx="6172199" cy="5303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dirty="0"/>
              <a:t>Titre du paragraphe</a:t>
            </a:r>
          </a:p>
          <a:p>
            <a:pPr lvl="1"/>
            <a:r>
              <a:rPr lang="fr-FR" altLang="fr-FR" noProof="0" dirty="0"/>
              <a:t>Sous-titre du paragraphe</a:t>
            </a:r>
          </a:p>
          <a:p>
            <a:pPr lvl="2"/>
            <a:r>
              <a:rPr lang="fr-FR" altLang="fr-FR" noProof="0" dirty="0"/>
              <a:t>Texte courant du paragraphe</a:t>
            </a:r>
          </a:p>
          <a:p>
            <a:pPr lvl="3"/>
            <a:r>
              <a:rPr lang="fr-FR" altLang="fr-FR" noProof="0" dirty="0"/>
              <a:t>Liste dans le paragraphe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692" r:id="rId1"/>
    <p:sldLayoutId id="2147493693" r:id="rId2"/>
  </p:sldLayoutIdLst>
  <p:hf sldNum="0" hdr="0" ftr="0" dt="0"/>
  <p:txStyles>
    <p:titleStyle>
      <a:lvl1pPr algn="ctr" defTabSz="715361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 b="1" kern="1200">
          <a:solidFill>
            <a:srgbClr val="00577B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algn="l" defTabSz="715361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381" b="1">
          <a:solidFill>
            <a:srgbClr val="482683"/>
          </a:solidFill>
          <a:latin typeface="Calibri" charset="0"/>
          <a:ea typeface="MS PGothic" pitchFamily="34" charset="-128"/>
          <a:cs typeface="ＭＳ Ｐゴシック" charset="0"/>
        </a:defRPr>
      </a:lvl2pPr>
      <a:lvl3pPr algn="l" defTabSz="715361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381" b="1">
          <a:solidFill>
            <a:srgbClr val="482683"/>
          </a:solidFill>
          <a:latin typeface="Calibri" charset="0"/>
          <a:ea typeface="MS PGothic" pitchFamily="34" charset="-128"/>
          <a:cs typeface="ＭＳ Ｐゴシック" charset="0"/>
        </a:defRPr>
      </a:lvl3pPr>
      <a:lvl4pPr algn="l" defTabSz="715361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381" b="1">
          <a:solidFill>
            <a:srgbClr val="482683"/>
          </a:solidFill>
          <a:latin typeface="Calibri" charset="0"/>
          <a:ea typeface="MS PGothic" pitchFamily="34" charset="-128"/>
          <a:cs typeface="ＭＳ Ｐゴシック" charset="0"/>
        </a:defRPr>
      </a:lvl4pPr>
      <a:lvl5pPr algn="l" defTabSz="715361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381" b="1">
          <a:solidFill>
            <a:srgbClr val="482683"/>
          </a:solidFill>
          <a:latin typeface="Calibri" charset="0"/>
          <a:ea typeface="MS PGothic" pitchFamily="34" charset="-128"/>
          <a:cs typeface="ＭＳ Ｐゴシック" charset="0"/>
        </a:defRPr>
      </a:lvl5pPr>
      <a:lvl6pPr marL="715361" algn="l" defTabSz="715361" rtl="0" fontAlgn="base">
        <a:lnSpc>
          <a:spcPct val="80000"/>
        </a:lnSpc>
        <a:spcBef>
          <a:spcPct val="0"/>
        </a:spcBef>
        <a:spcAft>
          <a:spcPct val="0"/>
        </a:spcAft>
        <a:defRPr sz="4381" b="1">
          <a:solidFill>
            <a:srgbClr val="482683"/>
          </a:solidFill>
          <a:latin typeface="Calibri" charset="0"/>
          <a:ea typeface="ＭＳ Ｐゴシック" charset="0"/>
          <a:cs typeface="ＭＳ Ｐゴシック" charset="0"/>
        </a:defRPr>
      </a:lvl6pPr>
      <a:lvl7pPr marL="1430720" algn="l" defTabSz="715361" rtl="0" fontAlgn="base">
        <a:lnSpc>
          <a:spcPct val="80000"/>
        </a:lnSpc>
        <a:spcBef>
          <a:spcPct val="0"/>
        </a:spcBef>
        <a:spcAft>
          <a:spcPct val="0"/>
        </a:spcAft>
        <a:defRPr sz="4381" b="1">
          <a:solidFill>
            <a:srgbClr val="482683"/>
          </a:solidFill>
          <a:latin typeface="Calibri" charset="0"/>
          <a:ea typeface="ＭＳ Ｐゴシック" charset="0"/>
          <a:cs typeface="ＭＳ Ｐゴシック" charset="0"/>
        </a:defRPr>
      </a:lvl7pPr>
      <a:lvl8pPr marL="2146078" algn="l" defTabSz="715361" rtl="0" fontAlgn="base">
        <a:lnSpc>
          <a:spcPct val="80000"/>
        </a:lnSpc>
        <a:spcBef>
          <a:spcPct val="0"/>
        </a:spcBef>
        <a:spcAft>
          <a:spcPct val="0"/>
        </a:spcAft>
        <a:defRPr sz="4381" b="1">
          <a:solidFill>
            <a:srgbClr val="482683"/>
          </a:solidFill>
          <a:latin typeface="Calibri" charset="0"/>
          <a:ea typeface="ＭＳ Ｐゴシック" charset="0"/>
          <a:cs typeface="ＭＳ Ｐゴシック" charset="0"/>
        </a:defRPr>
      </a:lvl8pPr>
      <a:lvl9pPr marL="2861439" algn="l" defTabSz="715361" rtl="0" fontAlgn="base">
        <a:lnSpc>
          <a:spcPct val="80000"/>
        </a:lnSpc>
        <a:spcBef>
          <a:spcPct val="0"/>
        </a:spcBef>
        <a:spcAft>
          <a:spcPct val="0"/>
        </a:spcAft>
        <a:defRPr sz="4381" b="1">
          <a:solidFill>
            <a:srgbClr val="482683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536521" indent="-536521" algn="l" defTabSz="715361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733" b="1" kern="1200" baseline="0">
          <a:solidFill>
            <a:srgbClr val="B9C400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1pPr>
      <a:lvl2pPr marL="141582" indent="-141582" algn="l" defTabSz="715361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34" charset="0"/>
        <a:tabLst/>
        <a:defRPr sz="1517" kern="1200" cap="all" baseline="0">
          <a:solidFill>
            <a:srgbClr val="1385B7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2pPr>
      <a:lvl3pPr marL="141582" indent="-141582" algn="l" defTabSz="715361" rtl="0" eaLnBrk="0" fontAlgn="base" hangingPunct="0">
        <a:spcBef>
          <a:spcPts val="939"/>
        </a:spcBef>
        <a:spcAft>
          <a:spcPct val="0"/>
        </a:spcAft>
        <a:buFont typeface="Arial" pitchFamily="34" charset="0"/>
        <a:tabLst/>
        <a:defRPr sz="1444" kern="1200" baseline="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3pPr>
      <a:lvl4pPr marL="419776" indent="-419776" algn="l" defTabSz="715361" rtl="0" eaLnBrk="0" fontAlgn="base" hangingPunct="0">
        <a:spcBef>
          <a:spcPts val="939"/>
        </a:spcBef>
        <a:spcAft>
          <a:spcPct val="0"/>
        </a:spcAft>
        <a:buClr>
          <a:srgbClr val="B9C400"/>
        </a:buClr>
        <a:buSzPct val="150000"/>
        <a:buFont typeface="Arial" pitchFamily="34" charset="0"/>
        <a:buChar char="•"/>
        <a:tabLst/>
        <a:defRPr sz="1444" kern="1200" baseline="0">
          <a:solidFill>
            <a:schemeClr val="tx1"/>
          </a:solidFill>
          <a:latin typeface="Arial" panose="020B0604020202020204" pitchFamily="34" charset="0"/>
          <a:ea typeface="MS PGothic" pitchFamily="34" charset="-128"/>
          <a:cs typeface="Arial" panose="020B0604020202020204" pitchFamily="34" charset="0"/>
        </a:defRPr>
      </a:lvl4pPr>
      <a:lvl5pPr marL="141582" indent="0" algn="l" defTabSz="715361" rtl="0" eaLnBrk="0" fontAlgn="base" hangingPunct="0">
        <a:spcBef>
          <a:spcPts val="1332"/>
        </a:spcBef>
        <a:spcAft>
          <a:spcPct val="0"/>
        </a:spcAft>
        <a:buFont typeface="Arial" pitchFamily="34" charset="0"/>
        <a:defRPr sz="2191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3934476" indent="-357680" algn="l" defTabSz="715361" rtl="0" eaLnBrk="1" latinLnBrk="0" hangingPunct="1">
        <a:spcBef>
          <a:spcPct val="20000"/>
        </a:spcBef>
        <a:buFont typeface="Arial"/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6pPr>
      <a:lvl7pPr marL="4649837" indent="-357680" algn="l" defTabSz="715361" rtl="0" eaLnBrk="1" latinLnBrk="0" hangingPunct="1">
        <a:spcBef>
          <a:spcPct val="20000"/>
        </a:spcBef>
        <a:buFont typeface="Arial"/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7pPr>
      <a:lvl8pPr marL="5365196" indent="-357680" algn="l" defTabSz="715361" rtl="0" eaLnBrk="1" latinLnBrk="0" hangingPunct="1">
        <a:spcBef>
          <a:spcPct val="20000"/>
        </a:spcBef>
        <a:buFont typeface="Arial"/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8pPr>
      <a:lvl9pPr marL="6080554" indent="-357680" algn="l" defTabSz="715361" rtl="0" eaLnBrk="1" latinLnBrk="0" hangingPunct="1">
        <a:spcBef>
          <a:spcPct val="20000"/>
        </a:spcBef>
        <a:buFont typeface="Arial"/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5361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1pPr>
      <a:lvl2pPr marL="715361" algn="l" defTabSz="715361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2pPr>
      <a:lvl3pPr marL="1430720" algn="l" defTabSz="715361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3pPr>
      <a:lvl4pPr marL="2146078" algn="l" defTabSz="715361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4pPr>
      <a:lvl5pPr marL="2861439" algn="l" defTabSz="715361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5pPr>
      <a:lvl6pPr marL="3576797" algn="l" defTabSz="715361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6pPr>
      <a:lvl7pPr marL="4292156" algn="l" defTabSz="715361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7pPr>
      <a:lvl8pPr marL="5007514" algn="l" defTabSz="715361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8pPr>
      <a:lvl9pPr marL="5722875" algn="l" defTabSz="715361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meli.f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dherents.mnt.f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325608" y="733487"/>
            <a:ext cx="5356357" cy="33855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r-FR" sz="1100" dirty="0">
                <a:solidFill>
                  <a:srgbClr val="E93782"/>
                </a:solidFill>
                <a:latin typeface="+mn-lt"/>
              </a:rPr>
              <a:t>J’ADHÈRE À UN CONTRAT SANTÉ VIA UN </a:t>
            </a:r>
            <a:br>
              <a:rPr lang="fr-FR" sz="1100" dirty="0">
                <a:solidFill>
                  <a:srgbClr val="E93782"/>
                </a:solidFill>
                <a:latin typeface="+mn-lt"/>
              </a:rPr>
            </a:br>
            <a:r>
              <a:rPr lang="fr-FR" sz="1100" dirty="0">
                <a:solidFill>
                  <a:srgbClr val="E93782"/>
                </a:solidFill>
                <a:latin typeface="+mn-lt"/>
              </a:rPr>
              <a:t>e-BULLETIN D’ADHÉSION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74560" y="1256592"/>
            <a:ext cx="652030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00577B"/>
                </a:solidFill>
                <a:latin typeface="+mj-lt"/>
                <a:cs typeface="Arial" panose="020B0604020202020204" pitchFamily="34" charset="0"/>
              </a:rPr>
              <a:t>Afin de simplifier vos démarches, la MNT met à disposition des agents de votre collectivité un bulletin d’adhésion dématérialisé </a:t>
            </a:r>
            <a:r>
              <a:rPr lang="fr-FR" sz="1200" b="1" u="sng" dirty="0">
                <a:solidFill>
                  <a:srgbClr val="00577B"/>
                </a:solidFill>
                <a:latin typeface="+mj-lt"/>
                <a:cs typeface="Arial" panose="020B0604020202020204" pitchFamily="34" charset="0"/>
              </a:rPr>
              <a:t>pour souscrire en ligne</a:t>
            </a:r>
            <a:r>
              <a:rPr lang="fr-FR" sz="1200" b="1" dirty="0">
                <a:solidFill>
                  <a:srgbClr val="00577B"/>
                </a:solidFill>
                <a:latin typeface="+mj-lt"/>
                <a:cs typeface="Arial" panose="020B0604020202020204" pitchFamily="34" charset="0"/>
              </a:rPr>
              <a:t> à vos garanties en santé. </a:t>
            </a:r>
          </a:p>
          <a:p>
            <a:pPr algn="ctr"/>
            <a:endParaRPr lang="fr-FR" sz="500" b="1" dirty="0">
              <a:solidFill>
                <a:srgbClr val="00577B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fr-FR" sz="1200" b="1" dirty="0">
                <a:solidFill>
                  <a:srgbClr val="00577B"/>
                </a:solidFill>
                <a:latin typeface="+mj-lt"/>
                <a:cs typeface="Arial" panose="020B0604020202020204" pitchFamily="34" charset="0"/>
              </a:rPr>
              <a:t>Simple et rapide, </a:t>
            </a:r>
            <a:r>
              <a:rPr lang="fr-FR" sz="1400" b="1" dirty="0">
                <a:solidFill>
                  <a:srgbClr val="C7D301"/>
                </a:solidFill>
                <a:latin typeface="+mj-lt"/>
                <a:cs typeface="Arial" panose="020B0604020202020204" pitchFamily="34" charset="0"/>
              </a:rPr>
              <a:t>une adhésion en santé est réalisée en 6 étapes </a:t>
            </a:r>
            <a:r>
              <a:rPr lang="fr-FR" sz="1200" b="1" dirty="0">
                <a:solidFill>
                  <a:srgbClr val="00577B"/>
                </a:solidFill>
                <a:latin typeface="+mj-lt"/>
                <a:cs typeface="Arial" panose="020B0604020202020204" pitchFamily="34" charset="0"/>
              </a:rPr>
              <a:t>décrites ci-après.</a:t>
            </a:r>
            <a:endParaRPr lang="fr-FR" sz="1200" b="1" dirty="0">
              <a:latin typeface="+mj-lt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03336" y="2288877"/>
            <a:ext cx="6691529" cy="17081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1000" b="1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IMPORTANT : avant de démarrer votre adhésion en ligne, vous devez vous munir des pièces justificatives suivantes :</a:t>
            </a:r>
          </a:p>
          <a:p>
            <a:pPr marL="171450" indent="-171450" algn="just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000" b="1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Votre RIB </a:t>
            </a:r>
            <a:r>
              <a:rPr lang="fr-FR" sz="1000" dirty="0">
                <a:solidFill>
                  <a:srgbClr val="00577B"/>
                </a:solidFill>
                <a:cs typeface="Arial" panose="020B0604020202020204" pitchFamily="34" charset="0"/>
              </a:rPr>
              <a:t>préalablement scanné ou téléchargé via votre compte bancaire en ligne</a:t>
            </a:r>
            <a:endParaRPr lang="fr-FR" sz="1000" b="1" dirty="0">
              <a:solidFill>
                <a:srgbClr val="00577B"/>
              </a:solidFill>
              <a:latin typeface="+mn-lt"/>
              <a:cs typeface="Arial" panose="020B0604020202020204" pitchFamily="34" charset="0"/>
            </a:endParaRPr>
          </a:p>
          <a:p>
            <a:pPr marL="171450" indent="-171450" algn="just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000" b="1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Votre numéro de matricule </a:t>
            </a:r>
            <a:r>
              <a:rPr lang="fr-FR" sz="10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inscrit sur votre bulletin de salaire</a:t>
            </a:r>
          </a:p>
          <a:p>
            <a:pPr marL="171450" indent="-171450" algn="just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000" b="1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Votre attestation de Sécurité sociale</a:t>
            </a:r>
          </a:p>
          <a:p>
            <a:pPr marL="171450" indent="-171450" algn="just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000" b="1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L’attestation de Sécurité sociale de vos bénéficiaires,</a:t>
            </a:r>
            <a:r>
              <a:rPr lang="fr-FR" sz="10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 si vous souhaitez couvrir vos proches</a:t>
            </a:r>
            <a:endParaRPr lang="fr-FR" sz="1000" b="1" dirty="0">
              <a:solidFill>
                <a:srgbClr val="00577B"/>
              </a:solidFill>
              <a:latin typeface="+mn-lt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  <a:buClr>
                <a:srgbClr val="C7D301"/>
              </a:buClr>
            </a:pPr>
            <a:r>
              <a:rPr lang="fr-FR" sz="10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Vous pouvez télécharger </a:t>
            </a:r>
            <a:r>
              <a:rPr lang="fr-FR" sz="1000" dirty="0">
                <a:solidFill>
                  <a:srgbClr val="00577B"/>
                </a:solidFill>
                <a:cs typeface="Arial" panose="020B0604020202020204" pitchFamily="34" charset="0"/>
              </a:rPr>
              <a:t>votre attestation de Sécurité sociale </a:t>
            </a:r>
            <a:r>
              <a:rPr lang="fr-FR" sz="10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via votre compte sur </a:t>
            </a:r>
            <a:r>
              <a:rPr lang="fr-FR" sz="1000" u="sng" dirty="0">
                <a:solidFill>
                  <a:srgbClr val="00577B"/>
                </a:solidFill>
                <a:latin typeface="+mn-lt"/>
                <a:cs typeface="Arial" panose="020B0604020202020204" pitchFamily="34" charset="0"/>
                <a:hlinkClick r:id="rId2"/>
              </a:rPr>
              <a:t>ameli.fr</a:t>
            </a:r>
            <a:r>
              <a:rPr lang="fr-FR" sz="10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. Si vous n’avez pas de compte, demandez votre mot de passe que vous recevrez sous 10 jours. Vous </a:t>
            </a:r>
            <a:r>
              <a:rPr lang="fr-FR" sz="1000" dirty="0">
                <a:solidFill>
                  <a:srgbClr val="00577B"/>
                </a:solidFill>
                <a:cs typeface="Arial" panose="020B0604020202020204" pitchFamily="34" charset="0"/>
              </a:rPr>
              <a:t>pouvez également l’obtenir sur une borne CPAM puis la scanner.</a:t>
            </a:r>
            <a:endParaRPr lang="fr-FR" sz="1000" dirty="0">
              <a:solidFill>
                <a:srgbClr val="00577B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143474" y="6566767"/>
            <a:ext cx="6549633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C7D301"/>
              </a:buClr>
            </a:pPr>
            <a:r>
              <a:rPr lang="fr-FR" sz="1100" dirty="0">
                <a:solidFill>
                  <a:srgbClr val="C7D301"/>
                </a:solidFill>
                <a:latin typeface="+mn-lt"/>
              </a:rPr>
              <a:t>❷</a:t>
            </a:r>
            <a:r>
              <a:rPr lang="fr-FR" sz="1100" b="1" dirty="0">
                <a:solidFill>
                  <a:srgbClr val="C7D301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fr-FR" sz="1100" b="1" dirty="0">
                <a:solidFill>
                  <a:srgbClr val="00577B"/>
                </a:solidFill>
                <a:latin typeface="+mn-lt"/>
                <a:ea typeface="+mn-ea"/>
              </a:rPr>
              <a:t>JE CHOISIS LA ou LES GARANTIES</a:t>
            </a:r>
          </a:p>
          <a:p>
            <a:pPr>
              <a:spcAft>
                <a:spcPts val="0"/>
              </a:spcAft>
              <a:buClr>
                <a:srgbClr val="C7D301"/>
              </a:buClr>
            </a:pPr>
            <a:endParaRPr lang="fr-FR" sz="800" b="1" dirty="0">
              <a:solidFill>
                <a:srgbClr val="00577B"/>
              </a:solidFill>
              <a:latin typeface="+mn-lt"/>
              <a:cs typeface="Arial" panose="020B0604020202020204" pitchFamily="34" charset="0"/>
            </a:endParaRPr>
          </a:p>
          <a:p>
            <a:pPr marL="266700" indent="-266700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Je me munis des pièces justificatives listées ci-dessus.</a:t>
            </a:r>
          </a:p>
          <a:p>
            <a:pPr marL="285750" indent="-285750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Je consulte les garanties proposées dans « Voir mes offres ».</a:t>
            </a:r>
          </a:p>
          <a:p>
            <a:pPr marL="285750" indent="-285750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Je sélectionne la formule de mon choix et je clique sur « Je complète mon profil ».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325609" y="238786"/>
            <a:ext cx="5376018" cy="289801"/>
          </a:xfrm>
          <a:prstGeom prst="rect">
            <a:avLst/>
          </a:prstGeom>
          <a:solidFill>
            <a:srgbClr val="C7D30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00577B"/>
                </a:solidFill>
                <a:cs typeface="Arial" panose="020B0604020202020204" pitchFamily="34" charset="0"/>
              </a:rPr>
              <a:t>Service XXXXXX</a:t>
            </a:r>
          </a:p>
        </p:txBody>
      </p:sp>
      <p:cxnSp>
        <p:nvCxnSpPr>
          <p:cNvPr id="111" name="Connecteur droit 110"/>
          <p:cNvCxnSpPr/>
          <p:nvPr/>
        </p:nvCxnSpPr>
        <p:spPr>
          <a:xfrm>
            <a:off x="1706948" y="8045352"/>
            <a:ext cx="3032876" cy="0"/>
          </a:xfrm>
          <a:prstGeom prst="line">
            <a:avLst/>
          </a:prstGeom>
          <a:ln w="9525">
            <a:solidFill>
              <a:srgbClr val="00577B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3" name="Image 6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3604" y="101107"/>
            <a:ext cx="819080" cy="7967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9173" y="9607413"/>
            <a:ext cx="613622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dirty="0">
                <a:solidFill>
                  <a:srgbClr val="00597C"/>
                </a:solidFill>
                <a:latin typeface="+mn-lt"/>
                <a:ea typeface="Times New Roman" panose="02020603050405020304" pitchFamily="18" charset="0"/>
              </a:rPr>
              <a:t>Mutuelle soumise aux dispositions du livre II du Code de la Mutualité, immatriculée au répertoire Sirène sous le numéro SIREN 775 678 584 </a:t>
            </a:r>
            <a:endParaRPr lang="fr-FR" sz="800" dirty="0">
              <a:latin typeface="+mn-lt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143474" y="8110495"/>
            <a:ext cx="6199565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C7D301"/>
              </a:buClr>
            </a:pPr>
            <a:r>
              <a:rPr lang="fr-FR" sz="1100" dirty="0">
                <a:solidFill>
                  <a:srgbClr val="C7D301"/>
                </a:solidFill>
                <a:latin typeface="+mn-lt"/>
              </a:rPr>
              <a:t>❸ </a:t>
            </a:r>
            <a:r>
              <a:rPr lang="fr-FR" sz="1100" b="1" dirty="0">
                <a:solidFill>
                  <a:srgbClr val="00577B"/>
                </a:solidFill>
                <a:latin typeface="+mn-lt"/>
                <a:ea typeface="+mn-ea"/>
              </a:rPr>
              <a:t>JE RENSEIGNE MON PROFIL</a:t>
            </a:r>
          </a:p>
          <a:p>
            <a:pPr>
              <a:spcAft>
                <a:spcPts val="0"/>
              </a:spcAft>
              <a:buClr>
                <a:srgbClr val="C7D301"/>
              </a:buClr>
            </a:pPr>
            <a:endParaRPr lang="fr-FR" sz="800" b="1" dirty="0">
              <a:solidFill>
                <a:srgbClr val="00577B"/>
              </a:solidFill>
              <a:latin typeface="+mn-lt"/>
              <a:ea typeface="+mn-ea"/>
            </a:endParaRPr>
          </a:p>
          <a:p>
            <a:pPr marL="285750" indent="-285750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Je renseigne mes informations personnelles : nom, prénom, adresse, numéro de matricule…</a:t>
            </a:r>
          </a:p>
          <a:p>
            <a:pPr marL="285750" indent="-285750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00577B"/>
                </a:solidFill>
                <a:cs typeface="Arial" panose="020B0604020202020204" pitchFamily="34" charset="0"/>
              </a:rPr>
              <a:t>Je joins mon attestation de Sécurité sociale, préalablement téléchargée ou scannée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1257033" y="8976275"/>
            <a:ext cx="4334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C7D301"/>
              </a:buClr>
            </a:pPr>
            <a:r>
              <a:rPr lang="fr-FR" sz="1000" b="1" dirty="0">
                <a:solidFill>
                  <a:srgbClr val="E94282"/>
                </a:solidFill>
                <a:latin typeface="+mn-lt"/>
                <a:cs typeface="Arial" panose="020B0604020202020204" pitchFamily="34" charset="0"/>
              </a:rPr>
              <a:t>Je renseigne mon numéro de téléphone sans espace, point ou tiret</a:t>
            </a:r>
          </a:p>
          <a:p>
            <a:pPr algn="ctr">
              <a:buClr>
                <a:srgbClr val="C7D301"/>
              </a:buClr>
            </a:pPr>
            <a:r>
              <a:rPr lang="fr-FR" sz="1000" b="1" i="1" dirty="0">
                <a:solidFill>
                  <a:srgbClr val="E94282"/>
                </a:solidFill>
                <a:latin typeface="+mn-lt"/>
                <a:cs typeface="Arial" panose="020B0604020202020204" pitchFamily="34" charset="0"/>
              </a:rPr>
              <a:t>exemple : 0972720202</a:t>
            </a:r>
            <a:endParaRPr lang="fr-FR" sz="1000" b="1" dirty="0">
              <a:solidFill>
                <a:srgbClr val="E94282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73" name="Image 7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608" y="9027950"/>
            <a:ext cx="297583" cy="294201"/>
          </a:xfrm>
          <a:prstGeom prst="rect">
            <a:avLst/>
          </a:prstGeom>
        </p:spPr>
      </p:pic>
      <p:cxnSp>
        <p:nvCxnSpPr>
          <p:cNvPr id="75" name="Connecteur droit 74"/>
          <p:cNvCxnSpPr/>
          <p:nvPr/>
        </p:nvCxnSpPr>
        <p:spPr>
          <a:xfrm>
            <a:off x="1706948" y="9413616"/>
            <a:ext cx="3032876" cy="0"/>
          </a:xfrm>
          <a:prstGeom prst="line">
            <a:avLst/>
          </a:prstGeom>
          <a:ln w="9525">
            <a:solidFill>
              <a:srgbClr val="00577B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143474" y="4200901"/>
            <a:ext cx="6739276" cy="10794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dirty="0">
                <a:solidFill>
                  <a:srgbClr val="C7D301"/>
                </a:solidFill>
                <a:latin typeface="Calibri" panose="020F0502020204030204" pitchFamily="34" charset="0"/>
              </a:rPr>
              <a:t>❶</a:t>
            </a:r>
            <a:r>
              <a:rPr lang="fr-FR" sz="1100" dirty="0">
                <a:solidFill>
                  <a:srgbClr val="C7D301"/>
                </a:solidFill>
              </a:rPr>
              <a:t> </a:t>
            </a:r>
            <a:r>
              <a:rPr lang="fr-FR" sz="1100" b="1" dirty="0">
                <a:solidFill>
                  <a:srgbClr val="00577B"/>
                </a:solidFill>
              </a:rPr>
              <a:t>JE ME CONNECTE A MON ESPACE e-BULLETIN D’ADHESION</a:t>
            </a:r>
          </a:p>
          <a:p>
            <a:endParaRPr lang="fr-FR" sz="800" b="1" dirty="0">
              <a:solidFill>
                <a:srgbClr val="00577B"/>
              </a:solidFill>
            </a:endParaRPr>
          </a:p>
          <a:p>
            <a:pPr marL="171450" indent="-171450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00577B"/>
                </a:solidFill>
                <a:cs typeface="Arial" panose="020B0604020202020204" pitchFamily="34" charset="0"/>
              </a:rPr>
              <a:t>Je clique sur « Accéder au formulaire santé » présent sur l’intranet de ma collectivité</a:t>
            </a:r>
          </a:p>
          <a:p>
            <a:pPr>
              <a:spcAft>
                <a:spcPts val="600"/>
              </a:spcAft>
              <a:buClr>
                <a:srgbClr val="C7D301"/>
              </a:buClr>
            </a:pPr>
            <a:r>
              <a:rPr lang="fr-FR" sz="1100" dirty="0">
                <a:solidFill>
                  <a:srgbClr val="00577B"/>
                </a:solidFill>
                <a:cs typeface="Arial" panose="020B0604020202020204" pitchFamily="34" charset="0"/>
              </a:rPr>
              <a:t>et/ou </a:t>
            </a:r>
          </a:p>
          <a:p>
            <a:pPr marL="171450" indent="-171450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00577B"/>
                </a:solidFill>
                <a:cs typeface="Arial" panose="020B0604020202020204" pitchFamily="34" charset="0"/>
              </a:rPr>
              <a:t>Je saisis l’adresse suivante dans la barre de mon moteur de recherche internet :</a:t>
            </a:r>
            <a:r>
              <a:rPr lang="fr-FR" sz="1100" dirty="0">
                <a:solidFill>
                  <a:srgbClr val="00577B"/>
                </a:solidFill>
              </a:rPr>
              <a:t> </a:t>
            </a:r>
          </a:p>
        </p:txBody>
      </p:sp>
      <p:sp>
        <p:nvSpPr>
          <p:cNvPr id="91" name="Rectangle 90"/>
          <p:cNvSpPr/>
          <p:nvPr/>
        </p:nvSpPr>
        <p:spPr>
          <a:xfrm>
            <a:off x="653144" y="5351047"/>
            <a:ext cx="5612023" cy="380735"/>
          </a:xfrm>
          <a:prstGeom prst="rect">
            <a:avLst/>
          </a:prstGeom>
          <a:noFill/>
          <a:ln>
            <a:solidFill>
              <a:srgbClr val="00577B"/>
            </a:solidFill>
            <a:prstDash val="dash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rgbClr val="00577B"/>
                </a:solidFill>
                <a:cs typeface="Arial" panose="020B0604020202020204" pitchFamily="34" charset="0"/>
              </a:rPr>
              <a:t>https://xxxxxxxxxxxxxxxxxxxxxxxxxxxxxxxxxx</a:t>
            </a:r>
          </a:p>
        </p:txBody>
      </p:sp>
      <p:sp>
        <p:nvSpPr>
          <p:cNvPr id="6" name="Rectangle 5"/>
          <p:cNvSpPr/>
          <p:nvPr/>
        </p:nvSpPr>
        <p:spPr>
          <a:xfrm>
            <a:off x="962365" y="5840018"/>
            <a:ext cx="49145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b="1" dirty="0">
                <a:solidFill>
                  <a:srgbClr val="E93782"/>
                </a:solidFill>
                <a:latin typeface="+mn-lt"/>
                <a:cs typeface="Arial" panose="020B0604020202020204" pitchFamily="34" charset="0"/>
              </a:rPr>
              <a:t>J’accepte les conditions liées à la protection des données. </a:t>
            </a:r>
            <a:br>
              <a:rPr lang="fr-FR" sz="1000" b="1" dirty="0">
                <a:solidFill>
                  <a:srgbClr val="E93782"/>
                </a:solidFill>
                <a:latin typeface="+mn-lt"/>
                <a:cs typeface="Arial" panose="020B0604020202020204" pitchFamily="34" charset="0"/>
              </a:rPr>
            </a:br>
            <a:r>
              <a:rPr lang="fr-FR" sz="1000" b="1" dirty="0">
                <a:solidFill>
                  <a:srgbClr val="E93782"/>
                </a:solidFill>
                <a:latin typeface="+mn-lt"/>
                <a:cs typeface="Arial" panose="020B0604020202020204" pitchFamily="34" charset="0"/>
              </a:rPr>
              <a:t>Je coche et je clique sur « Démarrer l’adhésion » dans l’encadré.</a:t>
            </a:r>
          </a:p>
        </p:txBody>
      </p:sp>
      <p:cxnSp>
        <p:nvCxnSpPr>
          <p:cNvPr id="74" name="Connecteur droit 73"/>
          <p:cNvCxnSpPr/>
          <p:nvPr/>
        </p:nvCxnSpPr>
        <p:spPr>
          <a:xfrm>
            <a:off x="1706948" y="6361825"/>
            <a:ext cx="3032876" cy="0"/>
          </a:xfrm>
          <a:prstGeom prst="line">
            <a:avLst/>
          </a:prstGeom>
          <a:ln w="9525">
            <a:solidFill>
              <a:srgbClr val="00577B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9" name="Image 7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609" y="5898638"/>
            <a:ext cx="297583" cy="294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24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152039" y="3072935"/>
            <a:ext cx="26678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7D301"/>
              </a:buClr>
            </a:pPr>
            <a:r>
              <a:rPr lang="fr-FR" sz="1000" b="1" dirty="0">
                <a:solidFill>
                  <a:srgbClr val="E94282"/>
                </a:solidFill>
                <a:latin typeface="+mn-lt"/>
                <a:cs typeface="Arial" panose="020B0604020202020204" pitchFamily="34" charset="0"/>
              </a:rPr>
              <a:t>Je renseigne mon numéro IBAN sans espace.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87678" y="2394732"/>
            <a:ext cx="6091083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C7D301"/>
              </a:buClr>
            </a:pPr>
            <a:r>
              <a:rPr lang="fr-FR" sz="1100" dirty="0">
                <a:solidFill>
                  <a:srgbClr val="C7D301"/>
                </a:solidFill>
                <a:latin typeface="+mn-lt"/>
              </a:rPr>
              <a:t>❺ </a:t>
            </a:r>
            <a:r>
              <a:rPr lang="fr-FR" sz="1100" b="1" dirty="0">
                <a:solidFill>
                  <a:srgbClr val="00577B"/>
                </a:solidFill>
                <a:latin typeface="+mn-lt"/>
                <a:ea typeface="+mn-ea"/>
              </a:rPr>
              <a:t>JE RENSEIGNE MES COORDONNÉES BANCAIRES</a:t>
            </a:r>
          </a:p>
          <a:p>
            <a:pPr>
              <a:spcAft>
                <a:spcPts val="0"/>
              </a:spcAft>
              <a:buClr>
                <a:srgbClr val="C7D301"/>
              </a:buClr>
            </a:pPr>
            <a:endParaRPr lang="fr-FR" sz="800" b="1" dirty="0">
              <a:solidFill>
                <a:srgbClr val="00577B"/>
              </a:solidFill>
              <a:latin typeface="+mn-lt"/>
              <a:ea typeface="+mn-ea"/>
            </a:endParaRPr>
          </a:p>
          <a:p>
            <a:pPr marL="266700" indent="-266700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Je </a:t>
            </a:r>
            <a:r>
              <a:rPr lang="fr-FR" sz="110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renseigne le RIB </a:t>
            </a: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pour bénéficier du remboursement des prestations</a:t>
            </a:r>
          </a:p>
          <a:p>
            <a:pPr marL="285750" indent="-285750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  <a:tabLst>
                <a:tab pos="266700" algn="l"/>
              </a:tabLst>
            </a:pPr>
            <a:endParaRPr lang="fr-FR" sz="1100" dirty="0">
              <a:solidFill>
                <a:srgbClr val="00577B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  <a:tabLst>
                <a:tab pos="266700" algn="l"/>
              </a:tabLst>
            </a:pPr>
            <a:endParaRPr lang="fr-FR" sz="1100" dirty="0">
              <a:solidFill>
                <a:srgbClr val="00577B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  <a:tabLst>
                <a:tab pos="266700" algn="l"/>
              </a:tabLst>
            </a:pP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Je joins les documents justificatifs demandés préalablement scannés ou téléchargés (RIB…)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56" y="3074300"/>
            <a:ext cx="297583" cy="29420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87678" y="5469971"/>
            <a:ext cx="61665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Je remplis les champs « dates », « nom » et « prénom » =&gt; </a:t>
            </a:r>
            <a:r>
              <a:rPr lang="fr-FR" sz="900" i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attention vous devez sélectionner la date de mise en place de la convention et pas une date antérieure.</a:t>
            </a:r>
          </a:p>
          <a:p>
            <a:pPr marL="266700" indent="-266700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Je clique sur « J’adhère à la MNT  »</a:t>
            </a:r>
          </a:p>
          <a:p>
            <a:pPr marL="285750" indent="-285750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Je reçois un email de confirmation de mon adhésion dans les minutes suivant mon adhésion. </a:t>
            </a:r>
          </a:p>
          <a:p>
            <a:pPr>
              <a:spcAft>
                <a:spcPts val="0"/>
              </a:spcAft>
              <a:buClr>
                <a:srgbClr val="C7D301"/>
              </a:buClr>
            </a:pPr>
            <a:r>
              <a:rPr lang="fr-FR" sz="1100" i="1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Il se peut que cet email soit dans vos spams, n’hésitez pas à vérifier.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87678" y="4366188"/>
            <a:ext cx="56746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7D301"/>
              </a:buClr>
            </a:pPr>
            <a:r>
              <a:rPr lang="fr-FR" sz="1100" b="1" dirty="0">
                <a:solidFill>
                  <a:srgbClr val="C7D301"/>
                </a:solidFill>
              </a:rPr>
              <a:t>❻</a:t>
            </a:r>
            <a:r>
              <a:rPr lang="fr-FR" sz="1100" b="1" dirty="0">
                <a:solidFill>
                  <a:srgbClr val="00577B"/>
                </a:solidFill>
              </a:rPr>
              <a:t>  J’ADHERE EN LIGNE</a:t>
            </a:r>
          </a:p>
          <a:p>
            <a:pPr>
              <a:buClr>
                <a:srgbClr val="C7D301"/>
              </a:buClr>
            </a:pPr>
            <a:endParaRPr lang="fr-FR" sz="1100" dirty="0">
              <a:solidFill>
                <a:srgbClr val="00577B"/>
              </a:solidFill>
              <a:latin typeface="+mn-lt"/>
              <a:cs typeface="Arial" panose="020B0604020202020204" pitchFamily="34" charset="0"/>
            </a:endParaRPr>
          </a:p>
          <a:p>
            <a:pPr marL="285750" indent="-285750"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Je contrôle les informations saisies.</a:t>
            </a:r>
          </a:p>
          <a:p>
            <a:pPr>
              <a:buClr>
                <a:srgbClr val="C7D301"/>
              </a:buClr>
            </a:pPr>
            <a:endParaRPr lang="fr-FR" sz="1100" dirty="0">
              <a:solidFill>
                <a:srgbClr val="00577B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52039" y="4972653"/>
            <a:ext cx="37563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7D301"/>
              </a:buClr>
            </a:pPr>
            <a:r>
              <a:rPr lang="fr-FR" sz="1000" b="1" dirty="0">
                <a:solidFill>
                  <a:srgbClr val="E94282"/>
                </a:solidFill>
                <a:latin typeface="+mn-lt"/>
                <a:cs typeface="Arial" panose="020B0604020202020204" pitchFamily="34" charset="0"/>
              </a:rPr>
              <a:t>Je peux modifier les informations de l’écran précédent en cliquant sur « Modifier mon profil » ou « Modifier mes garanties ». 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56" y="5028005"/>
            <a:ext cx="297583" cy="294201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854456" y="6886594"/>
            <a:ext cx="5369748" cy="8463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Dès réception de </a:t>
            </a:r>
            <a:r>
              <a:rPr lang="fr-FR" sz="1100" b="1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votre carte adhérent </a:t>
            </a: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(attestation Tiers payant), vous pourrez activer votre </a:t>
            </a:r>
            <a:r>
              <a:rPr lang="fr-FR" sz="1100" b="1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Espace adhérent MNT </a:t>
            </a: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en vous connectant à </a:t>
            </a:r>
            <a:r>
              <a:rPr lang="fr-FR" sz="1100" b="1" u="sng" dirty="0">
                <a:solidFill>
                  <a:srgbClr val="C7D301"/>
                </a:solidFill>
                <a:latin typeface="+mn-lt"/>
                <a:cs typeface="Arial" panose="020B0604020202020204" pitchFamily="34" charset="0"/>
                <a:hlinkClick r:id="rId3"/>
              </a:rPr>
              <a:t>ADHERENTS.MNT.FR</a:t>
            </a: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>
              <a:spcAft>
                <a:spcPts val="600"/>
              </a:spcAft>
            </a:pP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Vous accéderez à tout moment à l’ensemble de vos informations, services et avantages depuis votre ordinateur, tablette ou smartphone.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22234" y="9607412"/>
            <a:ext cx="604425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" dirty="0">
                <a:solidFill>
                  <a:srgbClr val="00597C"/>
                </a:solidFill>
                <a:latin typeface="+mn-lt"/>
                <a:ea typeface="Times New Roman" panose="02020603050405020304" pitchFamily="18" charset="0"/>
              </a:rPr>
              <a:t>Mutuelle soumise aux dispositions du livre II du Code de la Mutualité, immatriculée au répertoire Sirène sous le numéro SIREN 775 678 584 </a:t>
            </a:r>
            <a:endParaRPr lang="fr-FR" sz="800" dirty="0">
              <a:latin typeface="+mn-lt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1469363" y="4096803"/>
            <a:ext cx="3032876" cy="0"/>
          </a:xfrm>
          <a:prstGeom prst="line">
            <a:avLst/>
          </a:prstGeom>
          <a:ln w="9525">
            <a:solidFill>
              <a:srgbClr val="00577B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/>
          <p:cNvGrpSpPr/>
          <p:nvPr/>
        </p:nvGrpSpPr>
        <p:grpSpPr>
          <a:xfrm>
            <a:off x="650530" y="8421622"/>
            <a:ext cx="5443221" cy="895943"/>
            <a:chOff x="-1" y="0"/>
            <a:chExt cx="5443221" cy="504574"/>
          </a:xfrm>
        </p:grpSpPr>
        <p:sp>
          <p:nvSpPr>
            <p:cNvPr id="19" name="Rectangle 18"/>
            <p:cNvSpPr/>
            <p:nvPr/>
          </p:nvSpPr>
          <p:spPr>
            <a:xfrm>
              <a:off x="2742374" y="0"/>
              <a:ext cx="2700846" cy="503555"/>
            </a:xfrm>
            <a:prstGeom prst="rect">
              <a:avLst/>
            </a:prstGeom>
            <a:solidFill>
              <a:srgbClr val="C8D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200" b="1" dirty="0">
                  <a:effectLst/>
                  <a:ea typeface="Cambria" panose="02040503050406030204" pitchFamily="18" charset="0"/>
                  <a:cs typeface="Times New Roman" panose="02020603050405020304" pitchFamily="18" charset="0"/>
                </a:rPr>
                <a:t>09 72 72 02 02</a:t>
              </a:r>
            </a:p>
            <a:p>
              <a:pPr algn="ctr">
                <a:spcAft>
                  <a:spcPts val="0"/>
                </a:spcAft>
              </a:pPr>
              <a:r>
                <a:rPr lang="fr-FR" sz="1100" b="1" dirty="0">
                  <a:ea typeface="Cambria" panose="02040503050406030204" pitchFamily="18" charset="0"/>
                  <a:cs typeface="Times New Roman" panose="02020603050405020304" pitchFamily="18" charset="0"/>
                </a:rPr>
                <a:t>du lundi au vendredi</a:t>
              </a:r>
            </a:p>
            <a:p>
              <a:pPr algn="ctr">
                <a:spcAft>
                  <a:spcPts val="0"/>
                </a:spcAft>
              </a:pPr>
              <a:r>
                <a:rPr lang="fr-FR" sz="1100" b="1" dirty="0">
                  <a:ea typeface="Cambria" panose="02040503050406030204" pitchFamily="18" charset="0"/>
                  <a:cs typeface="Times New Roman" panose="02020603050405020304" pitchFamily="18" charset="0"/>
                </a:rPr>
                <a:t>d</a:t>
              </a:r>
              <a:r>
                <a:rPr lang="fr-FR" sz="1100" b="1" dirty="0">
                  <a:effectLst/>
                  <a:ea typeface="Cambria" panose="02040503050406030204" pitchFamily="18" charset="0"/>
                  <a:cs typeface="Times New Roman" panose="02020603050405020304" pitchFamily="18" charset="0"/>
                </a:rPr>
                <a:t>e 8h30 à 18h30</a:t>
              </a:r>
              <a:endParaRPr lang="fr-FR" sz="1100" dirty="0">
                <a:effectLst/>
                <a:ea typeface="Cambria" panose="020405030504060302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fr-FR" sz="900" dirty="0">
                  <a:effectLst/>
                  <a:ea typeface="Cambria" panose="02040503050406030204" pitchFamily="18" charset="0"/>
                  <a:cs typeface="Times New Roman" panose="02020603050405020304" pitchFamily="18" charset="0"/>
                </a:rPr>
                <a:t>(prix d’un appel local)</a:t>
              </a:r>
              <a:endParaRPr lang="fr-FR" sz="1200" dirty="0">
                <a:effectLst/>
                <a:ea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-1" y="1019"/>
              <a:ext cx="2670185" cy="503555"/>
            </a:xfrm>
            <a:prstGeom prst="rect">
              <a:avLst/>
            </a:prstGeom>
            <a:solidFill>
              <a:srgbClr val="C8D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000" dirty="0">
                  <a:effectLst/>
                  <a:ea typeface="Cambria" panose="02040503050406030204" pitchFamily="18" charset="0"/>
                  <a:cs typeface="Times New Roman" panose="02020603050405020304" pitchFamily="18" charset="0"/>
                </a:rPr>
                <a:t> </a:t>
              </a:r>
              <a:r>
                <a:rPr lang="fr-FR" sz="1200" dirty="0">
                  <a:effectLst/>
                  <a:ea typeface="Cambria" panose="02040503050406030204" pitchFamily="18" charset="0"/>
                  <a:cs typeface="Times New Roman" panose="02020603050405020304" pitchFamily="18" charset="0"/>
                </a:rPr>
                <a:t> adresse agence</a:t>
              </a:r>
            </a:p>
          </p:txBody>
        </p:sp>
      </p:grpSp>
      <p:sp>
        <p:nvSpPr>
          <p:cNvPr id="22" name="ZoneTexte 21"/>
          <p:cNvSpPr txBox="1"/>
          <p:nvPr/>
        </p:nvSpPr>
        <p:spPr>
          <a:xfrm>
            <a:off x="287678" y="361221"/>
            <a:ext cx="617880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C7D301"/>
              </a:buClr>
            </a:pPr>
            <a:r>
              <a:rPr lang="fr-FR" sz="1000" dirty="0">
                <a:solidFill>
                  <a:srgbClr val="C7D301"/>
                </a:solidFill>
              </a:rPr>
              <a:t>❹ </a:t>
            </a:r>
            <a:r>
              <a:rPr lang="fr-FR" sz="1100" b="1" dirty="0">
                <a:solidFill>
                  <a:srgbClr val="00577B"/>
                </a:solidFill>
                <a:latin typeface="+mn-lt"/>
                <a:ea typeface="+mn-ea"/>
              </a:rPr>
              <a:t>JE</a:t>
            </a:r>
            <a:r>
              <a:rPr lang="fr-FR" sz="1000" b="1" dirty="0">
                <a:solidFill>
                  <a:srgbClr val="C7D301"/>
                </a:solidFill>
                <a:cs typeface="Arial" panose="020B0604020202020204" pitchFamily="34" charset="0"/>
              </a:rPr>
              <a:t> </a:t>
            </a:r>
            <a:r>
              <a:rPr lang="fr-FR" sz="1100" b="1" dirty="0">
                <a:solidFill>
                  <a:srgbClr val="00577B"/>
                </a:solidFill>
                <a:latin typeface="+mn-lt"/>
                <a:ea typeface="+mn-ea"/>
              </a:rPr>
              <a:t>RENSEIGNE LES INFORMATIONS DE MES BÉNÉFICIAIRES </a:t>
            </a:r>
            <a:r>
              <a:rPr lang="fr-FR" sz="1100" dirty="0">
                <a:solidFill>
                  <a:srgbClr val="00577B"/>
                </a:solidFill>
                <a:latin typeface="+mn-lt"/>
                <a:ea typeface="+mn-ea"/>
              </a:rPr>
              <a:t>(optionnel)</a:t>
            </a:r>
          </a:p>
          <a:p>
            <a:pPr>
              <a:spcAft>
                <a:spcPts val="0"/>
              </a:spcAft>
              <a:buClr>
                <a:srgbClr val="C7D301"/>
              </a:buClr>
            </a:pPr>
            <a:endParaRPr lang="fr-FR" sz="800" dirty="0">
              <a:solidFill>
                <a:srgbClr val="00577B"/>
              </a:solidFill>
              <a:latin typeface="+mn-lt"/>
              <a:ea typeface="+mn-ea"/>
            </a:endParaRPr>
          </a:p>
          <a:p>
            <a:pPr marL="266700" indent="-266700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Je clique sur « Ajouter un bénéficiaire » pour chaque bénéficiaire que je souhaite rajouter</a:t>
            </a:r>
          </a:p>
          <a:p>
            <a:pPr marL="266700" indent="-266700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Je renseigne les informations personnelles du bénéficiaire </a:t>
            </a:r>
            <a:r>
              <a:rPr lang="fr-FR" sz="900" i="1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(le numéro de sécurité sociale à renseigner et celui qui est relié à la télétransmission donc pas forcément le numéro de sécurité sociale propre à vos bénéficiaires)</a:t>
            </a:r>
          </a:p>
          <a:p>
            <a:pPr marL="285750" indent="-285750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Je joins l’attestation de Sécurité sociale, préalablement téléchargée ou scannée</a:t>
            </a:r>
          </a:p>
          <a:p>
            <a:pPr marL="285750" indent="-285750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r>
              <a:rPr lang="fr-FR" sz="1100" dirty="0">
                <a:solidFill>
                  <a:srgbClr val="00577B"/>
                </a:solidFill>
                <a:latin typeface="+mn-lt"/>
                <a:cs typeface="Arial" panose="020B0604020202020204" pitchFamily="34" charset="0"/>
              </a:rPr>
              <a:t>Je clique sur « Ajouter ce bénéficiaire »</a:t>
            </a:r>
          </a:p>
          <a:p>
            <a:pPr marL="285750" indent="-285750">
              <a:spcAft>
                <a:spcPts val="600"/>
              </a:spcAft>
              <a:buClr>
                <a:srgbClr val="C7D301"/>
              </a:buClr>
              <a:buFont typeface="Wingdings" panose="05000000000000000000" pitchFamily="2" charset="2"/>
              <a:buChar char="ü"/>
            </a:pPr>
            <a:endParaRPr lang="fr-FR" sz="800" b="1" dirty="0">
              <a:solidFill>
                <a:srgbClr val="00577B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194707" y="1808604"/>
            <a:ext cx="46209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7D301"/>
              </a:buClr>
            </a:pPr>
            <a:r>
              <a:rPr lang="fr-FR" sz="1000" b="1" dirty="0">
                <a:solidFill>
                  <a:srgbClr val="E94282"/>
                </a:solidFill>
                <a:latin typeface="+mn-lt"/>
                <a:cs typeface="Arial" panose="020B0604020202020204" pitchFamily="34" charset="0"/>
              </a:rPr>
              <a:t>Les formats acceptés des pièces justificatives sont : JPEG, PNG, PDF.</a:t>
            </a:r>
          </a:p>
        </p:txBody>
      </p:sp>
      <p:pic>
        <p:nvPicPr>
          <p:cNvPr id="24" name="Imag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55" y="2010497"/>
            <a:ext cx="297583" cy="294201"/>
          </a:xfrm>
          <a:prstGeom prst="rect">
            <a:avLst/>
          </a:prstGeom>
        </p:spPr>
      </p:pic>
      <p:cxnSp>
        <p:nvCxnSpPr>
          <p:cNvPr id="25" name="Connecteur droit 24"/>
          <p:cNvCxnSpPr/>
          <p:nvPr/>
        </p:nvCxnSpPr>
        <p:spPr>
          <a:xfrm>
            <a:off x="1469363" y="2202025"/>
            <a:ext cx="3032876" cy="0"/>
          </a:xfrm>
          <a:prstGeom prst="line">
            <a:avLst/>
          </a:prstGeom>
          <a:ln w="9525">
            <a:solidFill>
              <a:srgbClr val="00577B"/>
            </a:solidFill>
            <a:prstDash val="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6" name="Image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96" y="7047677"/>
            <a:ext cx="278040" cy="46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07761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">
  <a:themeElements>
    <a:clrScheme name="Personnalisé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577B"/>
      </a:hlink>
      <a:folHlink>
        <a:srgbClr val="00577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5BD6932CC1BC45B81399628897A908" ma:contentTypeVersion="2" ma:contentTypeDescription="Crée un document." ma:contentTypeScope="" ma:versionID="ffe22197c8b32eb43393f7e253128354">
  <xsd:schema xmlns:xsd="http://www.w3.org/2001/XMLSchema" xmlns:xs="http://www.w3.org/2001/XMLSchema" xmlns:p="http://schemas.microsoft.com/office/2006/metadata/properties" xmlns:ns2="943232a3-0708-450a-8dad-be87088fed8d" targetNamespace="http://schemas.microsoft.com/office/2006/metadata/properties" ma:root="true" ma:fieldsID="b9239598af272749e5cdfaf7d1b14c8a" ns2:_="">
    <xsd:import namespace="943232a3-0708-450a-8dad-be87088fed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3232a3-0708-450a-8dad-be87088fed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B329A3-9C2D-4442-B3F3-4FC0E89270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3232a3-0708-450a-8dad-be87088fed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943232a3-0708-450a-8dad-be87088fed8d"/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4417</TotalTime>
  <Words>467</Words>
  <Application>Microsoft Office PowerPoint</Application>
  <PresentationFormat>Format A4 (210 x 297 mm)</PresentationFormat>
  <Paragraphs>60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Theme</vt:lpstr>
      <vt:lpstr>J’ADHÈRE À UN CONTRAT SANTÉ VIA UN  e-BULLETIN D’ADHÉSION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The LINKS</dc:creator>
  <cp:lastModifiedBy>Laurence Vernay</cp:lastModifiedBy>
  <cp:revision>699</cp:revision>
  <cp:lastPrinted>2018-09-07T13:16:49Z</cp:lastPrinted>
  <dcterms:created xsi:type="dcterms:W3CDTF">2010-04-12T23:12:02Z</dcterms:created>
  <dcterms:modified xsi:type="dcterms:W3CDTF">2019-12-11T09:36:47Z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0x010100A05BD6932CC1BC45B81399628897A908</vt:lpwstr>
  </property>
</Properties>
</file>